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12"/>
  </p:notesMasterIdLst>
  <p:sldIdLst>
    <p:sldId id="261" r:id="rId2"/>
    <p:sldId id="262" r:id="rId3"/>
    <p:sldId id="263" r:id="rId4"/>
    <p:sldId id="264" r:id="rId5"/>
    <p:sldId id="267" r:id="rId6"/>
    <p:sldId id="268" r:id="rId7"/>
    <p:sldId id="265" r:id="rId8"/>
    <p:sldId id="270" r:id="rId9"/>
    <p:sldId id="266" r:id="rId10"/>
    <p:sldId id="259" r:id="rId11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1"/>
    <p:restoredTop sz="94721"/>
  </p:normalViewPr>
  <p:slideViewPr>
    <p:cSldViewPr snapToGrid="0" snapToObjects="1" showGuides="1">
      <p:cViewPr varScale="1">
        <p:scale>
          <a:sx n="88" d="100"/>
          <a:sy n="88" d="100"/>
        </p:scale>
        <p:origin x="20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87463-3B84-F944-965D-350653D45574}" type="datetimeFigureOut">
              <a:rPr lang="nl-NL" smtClean="0"/>
              <a:t>15-06-2026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6091F-B145-9E47-AD9A-BF1064DD01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03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polygon&#10;&#10;Description automatically generated">
            <a:extLst>
              <a:ext uri="{FF2B5EF4-FFF2-40B4-BE49-F238E27FC236}">
                <a16:creationId xmlns:a16="http://schemas.microsoft.com/office/drawing/2014/main" id="{3B42E4DA-7E15-8146-89F1-9AA255F8E9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"/>
          </a:blip>
          <a:srcRect t="14853" b="148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2F333A3-0DC5-FB4B-8FBD-87285F423EB7}"/>
              </a:ext>
            </a:extLst>
          </p:cNvPr>
          <p:cNvSpPr/>
          <p:nvPr userDrawn="1"/>
        </p:nvSpPr>
        <p:spPr>
          <a:xfrm>
            <a:off x="0" y="908050"/>
            <a:ext cx="12192000" cy="4334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CE560F8-8C8F-FB43-9B7C-B50CCE373CD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31215" y="1433516"/>
            <a:ext cx="9297744" cy="1661296"/>
          </a:xfrm>
        </p:spPr>
        <p:txBody>
          <a:bodyPr anchor="b">
            <a:normAutofit/>
          </a:bodyPr>
          <a:lstStyle>
            <a:lvl1pPr marL="0" indent="0" algn="ctr">
              <a:buNone/>
              <a:defRPr sz="3600" b="1" i="0">
                <a:solidFill>
                  <a:schemeClr val="bg1"/>
                </a:solidFill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lvl="0"/>
            <a:r>
              <a:rPr lang="nl-NL" sz="3600" b="1" i="0" dirty="0">
                <a:latin typeface="Baskerville" panose="02020502070401020303" pitchFamily="18" charset="0"/>
                <a:ea typeface="Baskerville" panose="02020502070401020303" pitchFamily="18" charset="0"/>
              </a:rPr>
              <a:t>SAIDIA KWALE PRESENTATIE TEMPLATE</a:t>
            </a:r>
            <a:endParaRPr lang="nl-NL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EEEAA71-957A-0942-AA35-49D6C000099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431215" y="3620278"/>
            <a:ext cx="9297744" cy="16224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Baskerville" panose="02020502070401020303" pitchFamily="18" charset="0"/>
                <a:ea typeface="Baskerville" panose="02020502070401020303" pitchFamily="18" charset="0"/>
              </a:defRPr>
            </a:lvl1pPr>
            <a:lvl2pPr>
              <a:defRPr sz="2400" b="1" i="0">
                <a:solidFill>
                  <a:schemeClr val="bg1"/>
                </a:solidFill>
                <a:latin typeface="Baskerville" panose="02020502070401020303" pitchFamily="18" charset="0"/>
                <a:ea typeface="Baskerville" panose="02020502070401020303" pitchFamily="18" charset="0"/>
              </a:defRPr>
            </a:lvl2pPr>
            <a:lvl3pPr>
              <a:defRPr sz="2400" b="1" i="0">
                <a:solidFill>
                  <a:schemeClr val="bg1"/>
                </a:solidFill>
                <a:latin typeface="Baskerville" panose="02020502070401020303" pitchFamily="18" charset="0"/>
                <a:ea typeface="Baskerville" panose="02020502070401020303" pitchFamily="18" charset="0"/>
              </a:defRPr>
            </a:lvl3pPr>
            <a:lvl4pPr>
              <a:defRPr sz="2400" b="1" i="0">
                <a:solidFill>
                  <a:schemeClr val="bg1"/>
                </a:solidFill>
                <a:latin typeface="Baskerville" panose="02020502070401020303" pitchFamily="18" charset="0"/>
                <a:ea typeface="Baskerville" panose="02020502070401020303" pitchFamily="18" charset="0"/>
              </a:defRPr>
            </a:lvl4pPr>
            <a:lvl5pPr>
              <a:defRPr sz="2400" b="1" i="0">
                <a:solidFill>
                  <a:schemeClr val="bg1"/>
                </a:solidFill>
                <a:latin typeface="Baskerville" panose="02020502070401020303" pitchFamily="18" charset="0"/>
                <a:ea typeface="Baskerville" panose="02020502070401020303" pitchFamily="18" charset="0"/>
              </a:defRPr>
            </a:lvl5pPr>
          </a:lstStyle>
          <a:p>
            <a:pPr lvl="0"/>
            <a:r>
              <a:rPr lang="nl-NL" dirty="0"/>
              <a:t>VOEG SLIDES TOE IN DE SAIDIA KWALE HUISSTIJL. </a:t>
            </a:r>
          </a:p>
          <a:p>
            <a:pPr lvl="0"/>
            <a:r>
              <a:rPr lang="nl-NL" dirty="0"/>
              <a:t>PAS TEKST AAN VAN PLACEHOLDERS.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0B4CA12A-3491-EC41-BC3D-64441EF69A7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985759" y="6389718"/>
            <a:ext cx="2743200" cy="365125"/>
          </a:xfrm>
        </p:spPr>
        <p:txBody>
          <a:bodyPr/>
          <a:lstStyle/>
          <a:p>
            <a:fld id="{BB1EFFD3-7486-0E49-B820-0CDB2816CED1}" type="datetime3">
              <a:rPr lang="nl-NL" smtClean="0"/>
              <a:t>15/06/26</a:t>
            </a:fld>
            <a:endParaRPr lang="nl-NL" dirty="0"/>
          </a:p>
        </p:txBody>
      </p:sp>
      <p:pic>
        <p:nvPicPr>
          <p:cNvPr id="3" name="Picture 2" descr="Map&#10;&#10;Description automatically generated with medium confidence">
            <a:extLst>
              <a:ext uri="{FF2B5EF4-FFF2-40B4-BE49-F238E27FC236}">
                <a16:creationId xmlns:a16="http://schemas.microsoft.com/office/drawing/2014/main" id="{A6B852AC-79AE-6441-AAE9-930B46527C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872" y="5343080"/>
            <a:ext cx="2694337" cy="141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97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30244-3284-3547-8A3C-A0824506CE5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8074AEB-7437-9F46-A680-5AB575637325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A6B310-693F-1049-BDF8-1290439F55B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1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4" y="908049"/>
            <a:ext cx="3978581" cy="147637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08051"/>
            <a:ext cx="6205537" cy="4953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75" y="2528888"/>
            <a:ext cx="3978582" cy="33401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cumin Pro" panose="020B0504020202020204" pitchFamily="34" charset="77"/>
              </a:defRPr>
            </a:lvl1pPr>
          </a:lstStyle>
          <a:p>
            <a:fld id="{C3DB2ADC-AF19-4574-8C10-79B5B04FCA27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3D84937-E8AE-E34C-929D-4682182AEF0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547F880-0C46-944B-93D8-9C692DD374B8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D863DF9-3B30-9443-ADE5-9E2C61105D0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4076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5" y="908050"/>
            <a:ext cx="3983498" cy="147627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08050"/>
            <a:ext cx="6205537" cy="4953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75" y="2528888"/>
            <a:ext cx="3983498" cy="33401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4CB3171-3630-EB4C-9744-BFE6555E6AC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41E5A50-3750-444E-98CE-2BE70FE32F3E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6832810-2634-0E4E-9ED4-078FE72AA09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81240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5B66CE-6512-0D44-A9A5-360D8F5BBE1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EBEE336-4DE5-5A47-ACE2-3964395E1CE7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257C52-0047-F64E-A1E2-E66D840D3C0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E132A0E-D995-8147-882B-80FD97E2C8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4" y="922096"/>
            <a:ext cx="10588625" cy="655808"/>
          </a:xfrm>
        </p:spPr>
        <p:txBody>
          <a:bodyPr anchor="b"/>
          <a:lstStyle/>
          <a:p>
            <a:r>
              <a:rPr lang="en-US" dirty="0"/>
              <a:t>Click to TITLE</a:t>
            </a:r>
          </a:p>
        </p:txBody>
      </p:sp>
    </p:spTree>
    <p:extLst>
      <p:ext uri="{BB962C8B-B14F-4D97-AF65-F5344CB8AC3E}">
        <p14:creationId xmlns:p14="http://schemas.microsoft.com/office/powerpoint/2010/main" val="1644585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55F0C4-ECEA-0D48-B48C-1F43B388738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EEEFDBA-53EF-CF40-8194-D15CF98BA5BA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F837E2-6A6B-DA44-B7EF-01826CC052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386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A5AB207-0302-A34A-95A2-BB38078254C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37565087-13A3-0547-B2FE-49DFF0D3B56B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DD7C3B-812E-A148-9574-867742D4C1A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3752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F1D739-1FF3-CF4A-AE1E-28EE2CF0386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10358F-AA24-C441-881C-02367324E5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5" y="922096"/>
            <a:ext cx="4694556" cy="52501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r>
              <a:rPr lang="en-GB" dirty="0" err="1"/>
              <a:t>titlE</a:t>
            </a:r>
            <a:endParaRPr lang="nl-NL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49FB3D7-73F0-0740-B9B0-44B3D610A1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-1"/>
            <a:ext cx="6096000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386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49FB3D7-73F0-0740-B9B0-44B3D610A1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6096000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F1D739-1FF3-CF4A-AE1E-28EE2CF0386B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10358F-AA24-C441-881C-02367324E5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4169" y="908050"/>
            <a:ext cx="4694556" cy="52501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798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49FB3D7-73F0-0740-B9B0-44B3D610A1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6096000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F1D739-1FF3-CF4A-AE1E-28EE2CF0386B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10358F-AA24-C441-881C-02367324E5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4169" y="908050"/>
            <a:ext cx="4694556" cy="52501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9213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5" y="1592264"/>
            <a:ext cx="10585450" cy="297021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5" y="4589463"/>
            <a:ext cx="10585450" cy="15595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3724662F-864E-BB4C-AB90-ED1804FA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BA74-19A9-744B-AD2A-C9126AA32536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ABA528F-C6EE-5645-8EEE-B16F17E9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AE129A-5379-D748-ACB6-3ECF935D6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7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3275" y="1737360"/>
            <a:ext cx="5216525" cy="4235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8688" y="1737360"/>
            <a:ext cx="5133212" cy="4235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E97CF83-0CB5-8145-9137-607DCF8432F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92499BD-1AE2-9A47-95F5-DFCE96F4AB98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F051566-47EE-5942-9420-55E78A37979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B075C12-C807-3F43-B0E1-01DF8C20E5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4" y="922096"/>
            <a:ext cx="10588625" cy="655808"/>
          </a:xfrm>
        </p:spPr>
        <p:txBody>
          <a:bodyPr anchor="b"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121320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17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4" y="1737360"/>
            <a:ext cx="5228275" cy="684371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3274" y="2505075"/>
            <a:ext cx="5228275" cy="3468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8443" y="1737361"/>
            <a:ext cx="5130281" cy="684370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8443" y="2505075"/>
            <a:ext cx="5130281" cy="3468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CBD0695-FF3C-6F48-8BD2-9D84CF70995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10ABCAD-A07B-9046-B2A9-E0A87BC286DE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F624D00-862A-2444-9B0B-6D196506870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8780D6F-896B-2D4B-82D7-16D09CAAA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4" y="922096"/>
            <a:ext cx="10588625" cy="655808"/>
          </a:xfrm>
        </p:spPr>
        <p:txBody>
          <a:bodyPr anchor="b"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8668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81E5041-429E-B146-AD5F-737BD4D6E48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9C99B0EA-7110-954C-9739-6B40265C18FA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7D779B0-C9F9-0644-BBE1-69DE8B549DC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5431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, polygon&#10;&#10;Description automatically generated">
            <a:extLst>
              <a:ext uri="{FF2B5EF4-FFF2-40B4-BE49-F238E27FC236}">
                <a16:creationId xmlns:a16="http://schemas.microsoft.com/office/drawing/2014/main" id="{ED86FCE8-4947-6647-AC91-20DCDD9840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alphaModFix/>
          </a:blip>
          <a:srcRect t="14853" b="1485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00CF24-0B46-B748-AD43-5E1BB0F44024}"/>
              </a:ext>
            </a:extLst>
          </p:cNvPr>
          <p:cNvSpPr/>
          <p:nvPr userDrawn="1"/>
        </p:nvSpPr>
        <p:spPr>
          <a:xfrm>
            <a:off x="0" y="0"/>
            <a:ext cx="1159136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89000"/>
                </a:schemeClr>
              </a:gs>
              <a:gs pos="84000">
                <a:schemeClr val="bg1">
                  <a:alpha val="96000"/>
                </a:schemeClr>
              </a:gs>
              <a:gs pos="64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4" y="922096"/>
            <a:ext cx="10588625" cy="6558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4" y="1776099"/>
            <a:ext cx="10588625" cy="4153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6371" y="6356349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C3DB2ADC-AF19-4574-8C10-79B5B04FCA27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FBA5031-BB77-4547-B77B-9D62E3F58840}"/>
              </a:ext>
            </a:extLst>
          </p:cNvPr>
          <p:cNvSpPr/>
          <p:nvPr userDrawn="1"/>
        </p:nvSpPr>
        <p:spPr>
          <a:xfrm>
            <a:off x="11591366" y="-1"/>
            <a:ext cx="6006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711800B3-CBE1-CC4F-9DD7-1B3F68B11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31163" y="63563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5481A008-5E83-6247-8BE9-CBF7E4D8E41D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2B90A67A-5A7C-594D-BE34-A0F77592AF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74355" y="6356348"/>
            <a:ext cx="41148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r>
              <a:rPr lang="nl-NL"/>
              <a:t>www.saidiakwale.com</a:t>
            </a:r>
            <a:endParaRPr lang="nl-NL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F3678CC1-0F55-5945-A82C-473684D5E0EB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388980" y="6356337"/>
            <a:ext cx="822240" cy="35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5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700" r:id="rId3"/>
    <p:sldLayoutId id="2147483701" r:id="rId4"/>
    <p:sldLayoutId id="2147483702" r:id="rId5"/>
    <p:sldLayoutId id="2147483697" r:id="rId6"/>
    <p:sldLayoutId id="2147483698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30" baseline="0">
          <a:solidFill>
            <a:schemeClr val="tx1"/>
          </a:solidFill>
          <a:latin typeface="Baskerville" panose="02020502070401020303" pitchFamily="18" charset="0"/>
          <a:ea typeface="Baskerville" panose="02020502070401020303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aidiakwale.com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737AB4-719F-7F46-AD57-21A01D5944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31215" y="1564141"/>
            <a:ext cx="9297744" cy="1661296"/>
          </a:xfrm>
        </p:spPr>
        <p:txBody>
          <a:bodyPr/>
          <a:lstStyle/>
          <a:p>
            <a:r>
              <a:rPr lang="nl-NL" dirty="0"/>
              <a:t>Health check </a:t>
            </a:r>
            <a:r>
              <a:rPr lang="nl-NL" dirty="0" err="1"/>
              <a:t>Kasemeni</a:t>
            </a:r>
            <a:r>
              <a:rPr lang="nl-NL" dirty="0"/>
              <a:t>, </a:t>
            </a:r>
            <a:r>
              <a:rPr lang="nl-NL" dirty="0" err="1"/>
              <a:t>Mzuri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Naserian</a:t>
            </a:r>
            <a:r>
              <a:rPr lang="nl-NL" dirty="0"/>
              <a:t>, Februari 2026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5CDE60A-5557-30B4-99F3-6598CAFB5062}"/>
              </a:ext>
            </a:extLst>
          </p:cNvPr>
          <p:cNvSpPr txBox="1"/>
          <p:nvPr/>
        </p:nvSpPr>
        <p:spPr>
          <a:xfrm>
            <a:off x="5213268" y="3823855"/>
            <a:ext cx="1601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Rapportage</a:t>
            </a:r>
          </a:p>
        </p:txBody>
      </p:sp>
    </p:spTree>
    <p:extLst>
      <p:ext uri="{BB962C8B-B14F-4D97-AF65-F5344CB8AC3E}">
        <p14:creationId xmlns:p14="http://schemas.microsoft.com/office/powerpoint/2010/main" val="2983570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group of people in a classroom&#10;&#10;Description automatically generated with medium confidence">
            <a:extLst>
              <a:ext uri="{FF2B5EF4-FFF2-40B4-BE49-F238E27FC236}">
                <a16:creationId xmlns:a16="http://schemas.microsoft.com/office/drawing/2014/main" id="{89FEDBBB-789C-C947-9E21-5E2D13BC413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667" r="1666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A879396-63A4-A24C-95FD-AA9C412AF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4168" y="908050"/>
            <a:ext cx="5205557" cy="3695481"/>
          </a:xfrm>
        </p:spPr>
        <p:txBody>
          <a:bodyPr>
            <a:normAutofit/>
          </a:bodyPr>
          <a:lstStyle/>
          <a:p>
            <a:r>
              <a:rPr lang="nl-NL" sz="2800" b="0" dirty="0"/>
              <a:t>Hendrik </a:t>
            </a:r>
            <a:r>
              <a:rPr lang="nl-NL" sz="2800" b="0" dirty="0" err="1"/>
              <a:t>stegenga</a:t>
            </a:r>
            <a:br>
              <a:rPr lang="nl-NL" sz="2800" dirty="0"/>
            </a:br>
            <a:r>
              <a:rPr lang="nl-NL" sz="2800" b="0" dirty="0">
                <a:hlinkClick r:id="rId3"/>
              </a:rPr>
              <a:t>info@saidiakwale.com</a:t>
            </a:r>
            <a:br>
              <a:rPr lang="nl-NL" sz="2800" b="0" dirty="0"/>
            </a:br>
            <a:r>
              <a:rPr lang="nl-NL" sz="2800" b="0" dirty="0"/>
              <a:t>Tel: +31653214384 (</a:t>
            </a:r>
            <a:r>
              <a:rPr lang="nl-NL" sz="2800" b="0" dirty="0" err="1"/>
              <a:t>Neth</a:t>
            </a:r>
            <a:r>
              <a:rPr lang="nl-NL" sz="2800" b="0" dirty="0"/>
              <a:t>)</a:t>
            </a:r>
            <a:br>
              <a:rPr lang="nl-NL" sz="2800" b="0" dirty="0"/>
            </a:br>
            <a:r>
              <a:rPr lang="nl-NL" sz="2800" b="0" dirty="0"/>
              <a:t>Tel: +254769780917 (Kenya)</a:t>
            </a:r>
            <a:br>
              <a:rPr lang="nl-NL" sz="2800" dirty="0"/>
            </a:br>
            <a:endParaRPr lang="nl-NL" sz="28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6A8386E-C2DD-513A-35CB-2D6452C80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400" y="4757964"/>
            <a:ext cx="45212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35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21995-C149-8243-B04E-458137A66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897F2-7317-8544-8CE4-DF0DEBE9C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/>
              <a:t>Introductie</a:t>
            </a:r>
          </a:p>
          <a:p>
            <a:r>
              <a:rPr lang="nl-NL" sz="2400" dirty="0"/>
              <a:t>Organisatie</a:t>
            </a:r>
          </a:p>
          <a:p>
            <a:r>
              <a:rPr lang="nl-NL" sz="2400" dirty="0"/>
              <a:t>Resultaten</a:t>
            </a:r>
          </a:p>
          <a:p>
            <a:r>
              <a:rPr lang="nl-NL" sz="2400" dirty="0"/>
              <a:t>Vervolg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A1CC45-73C6-FB45-9174-8883E84E74A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2315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7A9795-B391-2469-BFD4-65696B200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Introductie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41775A-614B-D4E8-F43E-231F0F0B7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776099"/>
            <a:ext cx="4475202" cy="4153115"/>
          </a:xfrm>
        </p:spPr>
        <p:txBody>
          <a:bodyPr>
            <a:normAutofit/>
          </a:bodyPr>
          <a:lstStyle/>
          <a:p>
            <a:r>
              <a:rPr lang="en-US" sz="2000" dirty="0"/>
              <a:t>In </a:t>
            </a:r>
            <a:r>
              <a:rPr lang="en-US" sz="2000" dirty="0" err="1"/>
              <a:t>Februari</a:t>
            </a:r>
            <a:r>
              <a:rPr lang="en-US" sz="2000" dirty="0"/>
              <a:t> 2026 </a:t>
            </a:r>
            <a:r>
              <a:rPr lang="en-US" sz="2000" dirty="0" err="1"/>
              <a:t>hebben</a:t>
            </a:r>
            <a:r>
              <a:rPr lang="en-US" sz="2000" dirty="0"/>
              <a:t> we </a:t>
            </a:r>
            <a:r>
              <a:rPr lang="en-US" sz="2000" dirty="0" err="1"/>
              <a:t>opnieuw</a:t>
            </a:r>
            <a:r>
              <a:rPr lang="en-US" sz="2000" dirty="0"/>
              <a:t> </a:t>
            </a:r>
            <a:r>
              <a:rPr lang="en-US" sz="2000" dirty="0" err="1"/>
              <a:t>een</a:t>
            </a:r>
            <a:r>
              <a:rPr lang="en-US" sz="2000" dirty="0"/>
              <a:t> health check-up </a:t>
            </a:r>
            <a:r>
              <a:rPr lang="en-US" sz="2000" dirty="0" err="1"/>
              <a:t>gedaan</a:t>
            </a:r>
            <a:r>
              <a:rPr lang="en-US" sz="2000" dirty="0"/>
              <a:t> in </a:t>
            </a:r>
            <a:r>
              <a:rPr lang="en-US" sz="2000" dirty="0" err="1"/>
              <a:t>meerdere</a:t>
            </a:r>
            <a:r>
              <a:rPr lang="en-US" sz="2000" dirty="0"/>
              <a:t> </a:t>
            </a:r>
            <a:r>
              <a:rPr lang="en-US" sz="2000" dirty="0" err="1"/>
              <a:t>gemeenschappen</a:t>
            </a:r>
            <a:r>
              <a:rPr lang="en-US" sz="2000" dirty="0"/>
              <a:t> in </a:t>
            </a:r>
            <a:r>
              <a:rPr lang="en-US" sz="2000" dirty="0" err="1"/>
              <a:t>LungaLunga</a:t>
            </a:r>
            <a:r>
              <a:rPr lang="en-US" sz="2000" dirty="0"/>
              <a:t> Sub-County, Kwale County.</a:t>
            </a:r>
          </a:p>
          <a:p>
            <a:r>
              <a:rPr lang="en-US" sz="2000" dirty="0" err="1"/>
              <a:t>Hierbij</a:t>
            </a:r>
            <a:r>
              <a:rPr lang="en-US" sz="2000" dirty="0"/>
              <a:t> de </a:t>
            </a:r>
            <a:r>
              <a:rPr lang="en-US" sz="2000" dirty="0" err="1"/>
              <a:t>terugkoppeling</a:t>
            </a:r>
            <a:r>
              <a:rPr lang="en-US" sz="2000" dirty="0"/>
              <a:t> over de </a:t>
            </a:r>
            <a:r>
              <a:rPr lang="en-US" sz="2000" dirty="0" err="1"/>
              <a:t>resultaten</a:t>
            </a:r>
            <a:endParaRPr lang="nl-NL" sz="200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230C8E-C6D5-BE4B-6B61-E8527A3F14C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9148122-FC27-D765-43DC-615FFA308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851" y="1552608"/>
            <a:ext cx="6458789" cy="394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27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A5C0C8-72E0-4E22-3FFB-0EF3EA068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Setup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FFADAF-8C7B-857F-BBB5-8563B71E8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Dit was de </a:t>
            </a:r>
            <a:r>
              <a:rPr lang="en-US" dirty="0" err="1"/>
              <a:t>derde</a:t>
            </a:r>
            <a:r>
              <a:rPr lang="en-US" dirty="0"/>
              <a:t> </a:t>
            </a:r>
            <a:r>
              <a:rPr lang="en-US" dirty="0" err="1"/>
              <a:t>achtereenvolgende</a:t>
            </a:r>
            <a:r>
              <a:rPr lang="en-US" dirty="0"/>
              <a:t> check met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sterke</a:t>
            </a:r>
            <a:r>
              <a:rPr lang="en-US" dirty="0"/>
              <a:t> </a:t>
            </a:r>
            <a:r>
              <a:rPr lang="en-US" dirty="0" err="1"/>
              <a:t>toename</a:t>
            </a:r>
            <a:r>
              <a:rPr lang="en-US" dirty="0"/>
              <a:t> in het </a:t>
            </a:r>
            <a:r>
              <a:rPr lang="en-US" dirty="0" err="1"/>
              <a:t>aantal</a:t>
            </a:r>
            <a:r>
              <a:rPr lang="en-US" dirty="0"/>
              <a:t> </a:t>
            </a:r>
            <a:r>
              <a:rPr lang="en-US" dirty="0" err="1"/>
              <a:t>onderzochten</a:t>
            </a:r>
            <a:r>
              <a:rPr lang="en-US" dirty="0"/>
              <a:t> </a:t>
            </a:r>
          </a:p>
          <a:p>
            <a:r>
              <a:rPr lang="nl-NL" dirty="0"/>
              <a:t>De initiële aarzeling in de gemeenschappen om deel te nemen is ondertussen helemaal verdwenen. Dit dankzij de goede resultaten.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Net als eerder hadden we een divers team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193DF9-623F-7093-2BE9-C80E5A9430F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1EE2AD1-4D3A-38D0-F9BF-077DB0500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603" y="2678275"/>
            <a:ext cx="2961490" cy="127142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170B6AD-4C38-8108-0947-1814DE267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055" y="4179725"/>
            <a:ext cx="28956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8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54C591-0A7D-BCF0-ACAB-000538549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12D5E9-DECB-8E13-87D2-89FCF87EC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4" y="1776099"/>
            <a:ext cx="5077021" cy="4153115"/>
          </a:xfrm>
        </p:spPr>
        <p:txBody>
          <a:bodyPr>
            <a:normAutofit/>
          </a:bodyPr>
          <a:lstStyle/>
          <a:p>
            <a:r>
              <a:rPr lang="nl-NL" dirty="0"/>
              <a:t>Het team bezocht 3 </a:t>
            </a:r>
            <a:r>
              <a:rPr lang="nl-NL" dirty="0" err="1"/>
              <a:t>Primary</a:t>
            </a:r>
            <a:r>
              <a:rPr lang="nl-NL" dirty="0"/>
              <a:t> Schools:</a:t>
            </a:r>
          </a:p>
          <a:p>
            <a:pPr lvl="1"/>
            <a:r>
              <a:rPr lang="nl-NL" dirty="0" err="1"/>
              <a:t>Kasemeni</a:t>
            </a:r>
            <a:endParaRPr lang="nl-NL" dirty="0"/>
          </a:p>
          <a:p>
            <a:pPr lvl="1"/>
            <a:r>
              <a:rPr lang="nl-NL" dirty="0" err="1"/>
              <a:t>Mzuri</a:t>
            </a:r>
            <a:endParaRPr lang="nl-NL" dirty="0"/>
          </a:p>
          <a:p>
            <a:pPr lvl="1"/>
            <a:r>
              <a:rPr lang="nl-NL" dirty="0" err="1"/>
              <a:t>Naserian</a:t>
            </a:r>
            <a:endParaRPr lang="nl-NL" dirty="0"/>
          </a:p>
          <a:p>
            <a:r>
              <a:rPr lang="nl-NL" dirty="0"/>
              <a:t>Nabijgelegen </a:t>
            </a:r>
            <a:r>
              <a:rPr lang="nl-NL" dirty="0" err="1"/>
              <a:t>ECDE’s</a:t>
            </a:r>
            <a:r>
              <a:rPr lang="nl-NL" dirty="0"/>
              <a:t> (kleuterscholen) zaten in de scope. </a:t>
            </a:r>
            <a:r>
              <a:rPr lang="nl-NL" dirty="0" err="1"/>
              <a:t>Zonodig</a:t>
            </a:r>
            <a:r>
              <a:rPr lang="nl-NL" dirty="0"/>
              <a:t> werden kinderen en ouders gehaald en gebracht. </a:t>
            </a:r>
          </a:p>
          <a:p>
            <a:r>
              <a:rPr lang="en-US" dirty="0"/>
              <a:t>De focus was op </a:t>
            </a:r>
            <a:r>
              <a:rPr lang="en-US" dirty="0" err="1"/>
              <a:t>kinderen</a:t>
            </a:r>
            <a:r>
              <a:rPr lang="en-US" dirty="0"/>
              <a:t> maar </a:t>
            </a:r>
            <a:r>
              <a:rPr lang="en-US" dirty="0" err="1"/>
              <a:t>als</a:t>
            </a:r>
            <a:r>
              <a:rPr lang="en-US" dirty="0"/>
              <a:t> er </a:t>
            </a:r>
            <a:r>
              <a:rPr lang="en-US" dirty="0" err="1"/>
              <a:t>tijd</a:t>
            </a:r>
            <a:r>
              <a:rPr lang="en-US" dirty="0"/>
              <a:t> was,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volwassenen</a:t>
            </a:r>
            <a:r>
              <a:rPr lang="en-US" dirty="0"/>
              <a:t> </a:t>
            </a:r>
            <a:r>
              <a:rPr lang="en-US" dirty="0" err="1"/>
              <a:t>geholpen</a:t>
            </a:r>
            <a:r>
              <a:rPr lang="en-US" dirty="0"/>
              <a:t>. Ook </a:t>
            </a:r>
            <a:r>
              <a:rPr lang="en-US" dirty="0" err="1"/>
              <a:t>hier</a:t>
            </a:r>
            <a:r>
              <a:rPr lang="en-US" dirty="0"/>
              <a:t> was de interesse </a:t>
            </a:r>
            <a:r>
              <a:rPr lang="en-US" dirty="0" err="1"/>
              <a:t>groot</a:t>
            </a:r>
            <a:r>
              <a:rPr lang="en-US" dirty="0"/>
              <a:t>. </a:t>
            </a:r>
          </a:p>
          <a:p>
            <a:r>
              <a:rPr lang="en-US" dirty="0" err="1"/>
              <a:t>Vrijwilligers</a:t>
            </a:r>
            <a:r>
              <a:rPr lang="en-US" dirty="0"/>
              <a:t> (CHPs)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getrained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2E2209-AE98-895D-538F-5EF734B753B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37565087-13A3-0547-B2FE-49DFF0D3B56B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0EA847-F9EF-D87D-900F-AF672E89500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7022C39-9D3E-4602-B006-14E5754AE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625" y="1728097"/>
            <a:ext cx="4969490" cy="372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90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727EB-4B38-0DBD-9B5C-C8C0E88E1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Training van </a:t>
            </a:r>
            <a:r>
              <a:rPr lang="nl-NL" dirty="0" err="1"/>
              <a:t>CHP’s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08F2C5-7E13-A355-0461-BDABF3695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Vrijwilligers</a:t>
            </a:r>
            <a:r>
              <a:rPr lang="en-US" dirty="0"/>
              <a:t> (Community Healthcare Professionals (CHPs)), </a:t>
            </a:r>
            <a:r>
              <a:rPr lang="en-US" dirty="0" err="1"/>
              <a:t>spelen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belangrijke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in </a:t>
            </a:r>
            <a:r>
              <a:rPr lang="en-US" dirty="0" err="1"/>
              <a:t>hun</a:t>
            </a:r>
            <a:r>
              <a:rPr lang="en-US" dirty="0"/>
              <a:t> </a:t>
            </a:r>
            <a:r>
              <a:rPr lang="en-US" dirty="0" err="1"/>
              <a:t>dorpen</a:t>
            </a:r>
            <a:r>
              <a:rPr lang="en-US" dirty="0"/>
              <a:t>. </a:t>
            </a:r>
          </a:p>
          <a:p>
            <a:r>
              <a:rPr lang="en-US" dirty="0"/>
              <a:t>Zij </a:t>
            </a:r>
            <a:r>
              <a:rPr lang="en-US" dirty="0" err="1"/>
              <a:t>identificeren</a:t>
            </a:r>
            <a:r>
              <a:rPr lang="en-US" dirty="0"/>
              <a:t> </a:t>
            </a:r>
            <a:r>
              <a:rPr lang="en-US" dirty="0" err="1"/>
              <a:t>potentiele</a:t>
            </a:r>
            <a:r>
              <a:rPr lang="en-US" dirty="0"/>
              <a:t> </a:t>
            </a:r>
            <a:r>
              <a:rPr lang="en-US" dirty="0" err="1"/>
              <a:t>gezondheids</a:t>
            </a:r>
            <a:r>
              <a:rPr lang="en-US" dirty="0"/>
              <a:t> issues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adviseren</a:t>
            </a:r>
            <a:r>
              <a:rPr lang="en-US" dirty="0"/>
              <a:t> over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ondernemen</a:t>
            </a:r>
            <a:r>
              <a:rPr lang="en-US" dirty="0"/>
              <a:t> </a:t>
            </a:r>
            <a:r>
              <a:rPr lang="en-US" dirty="0" err="1"/>
              <a:t>acties</a:t>
            </a:r>
            <a:r>
              <a:rPr lang="en-US" dirty="0"/>
              <a:t>. </a:t>
            </a:r>
          </a:p>
          <a:p>
            <a:r>
              <a:rPr lang="en-US" dirty="0"/>
              <a:t>D</a:t>
            </a:r>
            <a:r>
              <a:rPr lang="nl-NL" dirty="0"/>
              <a:t>e 10 </a:t>
            </a:r>
            <a:r>
              <a:rPr lang="nl-NL" dirty="0" err="1"/>
              <a:t>CHP’s</a:t>
            </a:r>
            <a:r>
              <a:rPr lang="nl-NL" dirty="0"/>
              <a:t> in het gebied worden echter niet opgeleid door de overheid. Volgens ons een gemiste kans. </a:t>
            </a:r>
          </a:p>
          <a:p>
            <a:pPr marL="0" indent="0">
              <a:buNone/>
            </a:pPr>
            <a:r>
              <a:rPr lang="en-US" dirty="0"/>
              <a:t>We </a:t>
            </a:r>
            <a:r>
              <a:rPr lang="en-US" dirty="0" err="1"/>
              <a:t>hebben</a:t>
            </a:r>
            <a:r>
              <a:rPr lang="en-US" dirty="0"/>
              <a:t> ze </a:t>
            </a:r>
            <a:r>
              <a:rPr lang="en-US" dirty="0" err="1"/>
              <a:t>dagelijks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uur</a:t>
            </a:r>
            <a:r>
              <a:rPr lang="en-US" dirty="0"/>
              <a:t> training </a:t>
            </a:r>
            <a:r>
              <a:rPr lang="en-US" dirty="0" err="1"/>
              <a:t>gegeven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daarnaast</a:t>
            </a:r>
            <a:r>
              <a:rPr lang="en-US" dirty="0"/>
              <a:t> </a:t>
            </a:r>
            <a:r>
              <a:rPr lang="en-US" dirty="0" err="1"/>
              <a:t>werkten</a:t>
            </a:r>
            <a:r>
              <a:rPr lang="en-US" dirty="0"/>
              <a:t> ze </a:t>
            </a:r>
            <a:r>
              <a:rPr lang="en-US" dirty="0" err="1"/>
              <a:t>nauw</a:t>
            </a:r>
            <a:r>
              <a:rPr lang="en-US" dirty="0"/>
              <a:t> </a:t>
            </a:r>
            <a:r>
              <a:rPr lang="en-US" dirty="0" err="1"/>
              <a:t>samen</a:t>
            </a:r>
            <a:r>
              <a:rPr lang="en-US" dirty="0"/>
              <a:t> met het </a:t>
            </a:r>
            <a:r>
              <a:rPr lang="en-US" dirty="0" err="1"/>
              <a:t>medische</a:t>
            </a:r>
            <a:r>
              <a:rPr lang="en-US" dirty="0"/>
              <a:t> team om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leren</a:t>
            </a:r>
            <a:r>
              <a:rPr lang="en-US" dirty="0"/>
              <a:t>. Ze </a:t>
            </a:r>
            <a:r>
              <a:rPr lang="en-US" dirty="0" err="1"/>
              <a:t>hebben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zeer</a:t>
            </a:r>
            <a:r>
              <a:rPr lang="en-US" dirty="0"/>
              <a:t> </a:t>
            </a:r>
            <a:r>
              <a:rPr lang="en-US" dirty="0" err="1"/>
              <a:t>waardevol</a:t>
            </a:r>
            <a:r>
              <a:rPr lang="en-US" dirty="0"/>
              <a:t> </a:t>
            </a:r>
            <a:r>
              <a:rPr lang="en-US" dirty="0" err="1"/>
              <a:t>ervaren</a:t>
            </a:r>
            <a:r>
              <a:rPr lang="en-US" dirty="0"/>
              <a:t>.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093F78-A2A3-C10E-4B2F-02562B0DCCEB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37565087-13A3-0547-B2FE-49DFF0D3B56B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B703CC-DCBE-2DEB-2EAA-5BCD5364BB4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3008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12F957-DCDB-D93A-F59D-44731418D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Indrukwekkende resultaten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F4DA2-A3FA-8B1C-20B7-6181A435BA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46A328E-BE88-2DE9-09B0-98811BCCE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28" y="1871007"/>
            <a:ext cx="11400709" cy="372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48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CDA3B4-E70D-BF73-E80E-7701B30E3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Ziekenhuis bezoek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8970CE-69ED-DE8E-1EA0-824ED010A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4" y="1776099"/>
            <a:ext cx="6269879" cy="4153115"/>
          </a:xfrm>
        </p:spPr>
        <p:txBody>
          <a:bodyPr/>
          <a:lstStyle/>
          <a:p>
            <a:r>
              <a:rPr lang="nl-NL" dirty="0"/>
              <a:t>Alle urgente in kritieke situaties werden ter plekke behandeld</a:t>
            </a:r>
          </a:p>
          <a:p>
            <a:r>
              <a:rPr lang="nl-NL" dirty="0"/>
              <a:t>Er waren 33 </a:t>
            </a:r>
            <a:r>
              <a:rPr lang="nl-NL" dirty="0" err="1"/>
              <a:t>patienten</a:t>
            </a:r>
            <a:r>
              <a:rPr lang="nl-NL" dirty="0"/>
              <a:t> die voor behadeling naar een ziekenhuis moesten</a:t>
            </a:r>
          </a:p>
          <a:p>
            <a:r>
              <a:rPr lang="nl-NL" dirty="0"/>
              <a:t>Rechts staan de redenen gespecificeerd</a:t>
            </a:r>
          </a:p>
          <a:p>
            <a:r>
              <a:rPr lang="nl-NL" dirty="0"/>
              <a:t>De meeste </a:t>
            </a:r>
            <a:r>
              <a:rPr lang="nl-NL" dirty="0" err="1"/>
              <a:t>patienten</a:t>
            </a:r>
            <a:r>
              <a:rPr lang="nl-NL" dirty="0"/>
              <a:t> konden worden geholpen in het </a:t>
            </a:r>
            <a:r>
              <a:rPr lang="nl-NL" dirty="0" err="1"/>
              <a:t>Msambweni</a:t>
            </a:r>
            <a:r>
              <a:rPr lang="nl-NL" dirty="0"/>
              <a:t>, sommige moesten naar Mombasa</a:t>
            </a:r>
          </a:p>
          <a:p>
            <a:r>
              <a:rPr lang="nl-NL" dirty="0"/>
              <a:t>Alles bij elkaar een behoorlijke logistieke uitdaging, maar de resultaten zijn indrukwekkend. Alle behandelde kinderen zijn goed geholpen</a:t>
            </a:r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4C2759-AECE-DCEC-C8A6-03E0B98C03E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37565087-13A3-0547-B2FE-49DFF0D3B56B}" type="datetime3">
              <a:rPr lang="nl-NL" smtClean="0"/>
              <a:t>15/06/26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0FD041-7FE2-5CFE-0062-256BEFF6E6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E7FF298-ABC7-8B14-109D-A21B7C9B1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073" y="409875"/>
            <a:ext cx="3851182" cy="573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099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78DB0-CE6C-C07B-8BCC-A51A61668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Uitdagingen en vervolg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22587D-E1F6-691B-8D6B-94DBF2851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samenwerking met de lokale overheid was beperkt.</a:t>
            </a:r>
          </a:p>
          <a:p>
            <a:r>
              <a:rPr lang="nl-NL" dirty="0"/>
              <a:t>Recent heeft de </a:t>
            </a:r>
            <a:r>
              <a:rPr lang="nl-NL" dirty="0" err="1"/>
              <a:t>deputy</a:t>
            </a:r>
            <a:r>
              <a:rPr lang="nl-NL" dirty="0"/>
              <a:t> </a:t>
            </a:r>
            <a:r>
              <a:rPr lang="nl-NL" dirty="0" err="1"/>
              <a:t>Governor</a:t>
            </a:r>
            <a:r>
              <a:rPr lang="nl-NL" dirty="0"/>
              <a:t> toegezegd dat voor de volgende check (begin 2027) er een officiële kick-off zal plaatsvinden door de </a:t>
            </a:r>
            <a:r>
              <a:rPr lang="nl-NL" dirty="0" err="1"/>
              <a:t>Governor</a:t>
            </a:r>
            <a:r>
              <a:rPr lang="nl-NL" dirty="0"/>
              <a:t>, waarmee alle overheidsdiensten ‘aan boord’ zullen zijn.</a:t>
            </a:r>
          </a:p>
          <a:p>
            <a:endParaRPr lang="nl-NL" dirty="0"/>
          </a:p>
          <a:p>
            <a:r>
              <a:rPr lang="nl-NL" dirty="0"/>
              <a:t>Begin 2027 gaan we opnieuw. Het team is al helemaal </a:t>
            </a:r>
            <a:r>
              <a:rPr lang="nl-NL" dirty="0" err="1"/>
              <a:t>geidentificeerd</a:t>
            </a:r>
            <a:r>
              <a:rPr lang="nl-NL" dirty="0"/>
              <a:t> en zich aan het voorbereiden.</a:t>
            </a:r>
          </a:p>
          <a:p>
            <a:endParaRPr lang="nl-NL" dirty="0"/>
          </a:p>
          <a:p>
            <a:r>
              <a:rPr lang="nl-NL" dirty="0"/>
              <a:t>We schatten het benodigde budget in op € 25.000. Mochten er mogelijkheden zijn om te helpen dit ook weer te kunnen uitvoeren, dan stellen we dat bijzonder op prijs.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AD201B-7E17-7799-3E6E-006AF25A61F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www.saidiakwale.com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4463055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Saidia Kwale">
      <a:dk1>
        <a:srgbClr val="000000"/>
      </a:dk1>
      <a:lt1>
        <a:srgbClr val="FFFFFF"/>
      </a:lt1>
      <a:dk2>
        <a:srgbClr val="203038"/>
      </a:dk2>
      <a:lt2>
        <a:srgbClr val="E2E8E2"/>
      </a:lt2>
      <a:accent1>
        <a:srgbClr val="447437"/>
      </a:accent1>
      <a:accent2>
        <a:srgbClr val="6E1547"/>
      </a:accent2>
      <a:accent3>
        <a:srgbClr val="D53C27"/>
      </a:accent3>
      <a:accent4>
        <a:srgbClr val="E6E7E8"/>
      </a:accent4>
      <a:accent5>
        <a:srgbClr val="231F20"/>
      </a:accent5>
      <a:accent6>
        <a:srgbClr val="FAFBFD"/>
      </a:accent6>
      <a:hlink>
        <a:srgbClr val="3F80BF"/>
      </a:hlink>
      <a:folHlink>
        <a:srgbClr val="7F7F7F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32973</TotalTime>
  <Words>457</Words>
  <Application>Microsoft Macintosh PowerPoint</Application>
  <PresentationFormat>Breedbeeld</PresentationFormat>
  <Paragraphs>57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Acumin Pro</vt:lpstr>
      <vt:lpstr>Arial</vt:lpstr>
      <vt:lpstr>Baskerville</vt:lpstr>
      <vt:lpstr>Calibri</vt:lpstr>
      <vt:lpstr>Times New Roman</vt:lpstr>
      <vt:lpstr>ChronicleVTI</vt:lpstr>
      <vt:lpstr>PowerPoint-presentatie</vt:lpstr>
      <vt:lpstr>Inhoud</vt:lpstr>
      <vt:lpstr>Introductie</vt:lpstr>
      <vt:lpstr>Setup</vt:lpstr>
      <vt:lpstr>Scope</vt:lpstr>
      <vt:lpstr>Training van CHP’s </vt:lpstr>
      <vt:lpstr>Indrukwekkende resultaten</vt:lpstr>
      <vt:lpstr>Ziekenhuis bezoek</vt:lpstr>
      <vt:lpstr>Uitdagingen en vervolg</vt:lpstr>
      <vt:lpstr>Hendrik stegenga info@saidiakwale.com Tel: +31653214384 (Neth) Tel: +254769780917 (Kenya)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Martijn Stegenga</dc:creator>
  <cp:lastModifiedBy>Hendrik Stegenga</cp:lastModifiedBy>
  <cp:revision>54</cp:revision>
  <cp:lastPrinted>2026-04-14T08:06:06Z</cp:lastPrinted>
  <dcterms:created xsi:type="dcterms:W3CDTF">2021-01-19T08:23:00Z</dcterms:created>
  <dcterms:modified xsi:type="dcterms:W3CDTF">2026-06-15T09:50:33Z</dcterms:modified>
</cp:coreProperties>
</file>